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34" r:id="rId4"/>
    <p:sldId id="330" r:id="rId5"/>
    <p:sldId id="391" r:id="rId6"/>
    <p:sldId id="319" r:id="rId7"/>
    <p:sldId id="390" r:id="rId8"/>
    <p:sldId id="266" r:id="rId9"/>
    <p:sldId id="392" r:id="rId10"/>
    <p:sldId id="267" r:id="rId11"/>
    <p:sldId id="322" r:id="rId12"/>
    <p:sldId id="393" r:id="rId13"/>
    <p:sldId id="270" r:id="rId14"/>
    <p:sldId id="420" r:id="rId15"/>
    <p:sldId id="421" r:id="rId16"/>
    <p:sldId id="422" r:id="rId17"/>
    <p:sldId id="423" r:id="rId18"/>
    <p:sldId id="272" r:id="rId19"/>
    <p:sldId id="274" r:id="rId20"/>
    <p:sldId id="277" r:id="rId21"/>
    <p:sldId id="275" r:id="rId22"/>
    <p:sldId id="276" r:id="rId23"/>
    <p:sldId id="26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324" r:id="rId34"/>
    <p:sldId id="325" r:id="rId35"/>
    <p:sldId id="292" r:id="rId36"/>
    <p:sldId id="328" r:id="rId37"/>
    <p:sldId id="394" r:id="rId38"/>
    <p:sldId id="293" r:id="rId39"/>
    <p:sldId id="406" r:id="rId40"/>
    <p:sldId id="395" r:id="rId41"/>
    <p:sldId id="397" r:id="rId42"/>
    <p:sldId id="398" r:id="rId43"/>
    <p:sldId id="401" r:id="rId44"/>
    <p:sldId id="407" r:id="rId45"/>
    <p:sldId id="408" r:id="rId46"/>
    <p:sldId id="388" r:id="rId47"/>
    <p:sldId id="352" r:id="rId48"/>
    <p:sldId id="353" r:id="rId49"/>
    <p:sldId id="295" r:id="rId50"/>
    <p:sldId id="350" r:id="rId51"/>
    <p:sldId id="351" r:id="rId52"/>
    <p:sldId id="297" r:id="rId53"/>
    <p:sldId id="344" r:id="rId54"/>
    <p:sldId id="296" r:id="rId55"/>
    <p:sldId id="345" r:id="rId56"/>
    <p:sldId id="343" r:id="rId57"/>
    <p:sldId id="346" r:id="rId58"/>
    <p:sldId id="349" r:id="rId59"/>
    <p:sldId id="347" r:id="rId60"/>
    <p:sldId id="348" r:id="rId61"/>
    <p:sldId id="355" r:id="rId62"/>
    <p:sldId id="432" r:id="rId63"/>
    <p:sldId id="433" r:id="rId64"/>
    <p:sldId id="434" r:id="rId65"/>
    <p:sldId id="298" r:id="rId66"/>
    <p:sldId id="356" r:id="rId67"/>
    <p:sldId id="299" r:id="rId68"/>
    <p:sldId id="357" r:id="rId69"/>
    <p:sldId id="302" r:id="rId70"/>
    <p:sldId id="358" r:id="rId71"/>
    <p:sldId id="303" r:id="rId72"/>
    <p:sldId id="359" r:id="rId73"/>
    <p:sldId id="360" r:id="rId74"/>
    <p:sldId id="361" r:id="rId75"/>
    <p:sldId id="300" r:id="rId76"/>
    <p:sldId id="378" r:id="rId77"/>
    <p:sldId id="435" r:id="rId78"/>
    <p:sldId id="379" r:id="rId79"/>
    <p:sldId id="380" r:id="rId80"/>
    <p:sldId id="381" r:id="rId81"/>
    <p:sldId id="436" r:id="rId82"/>
    <p:sldId id="382" r:id="rId83"/>
    <p:sldId id="437" r:id="rId84"/>
    <p:sldId id="438" r:id="rId85"/>
    <p:sldId id="383" r:id="rId86"/>
    <p:sldId id="301" r:id="rId87"/>
    <p:sldId id="363" r:id="rId88"/>
    <p:sldId id="362" r:id="rId89"/>
    <p:sldId id="385" r:id="rId90"/>
    <p:sldId id="384" r:id="rId91"/>
    <p:sldId id="386" r:id="rId92"/>
    <p:sldId id="439" r:id="rId93"/>
    <p:sldId id="304" r:id="rId94"/>
    <p:sldId id="364" r:id="rId95"/>
    <p:sldId id="365" r:id="rId96"/>
    <p:sldId id="366" r:id="rId97"/>
    <p:sldId id="305" r:id="rId98"/>
    <p:sldId id="387" r:id="rId99"/>
    <p:sldId id="306" r:id="rId100"/>
    <p:sldId id="367" r:id="rId101"/>
    <p:sldId id="368" r:id="rId102"/>
    <p:sldId id="369" r:id="rId103"/>
    <p:sldId id="370" r:id="rId104"/>
    <p:sldId id="307" r:id="rId105"/>
    <p:sldId id="431" r:id="rId106"/>
    <p:sldId id="374" r:id="rId107"/>
    <p:sldId id="373" r:id="rId108"/>
    <p:sldId id="309" r:id="rId109"/>
    <p:sldId id="371" r:id="rId110"/>
    <p:sldId id="372" r:id="rId111"/>
    <p:sldId id="310" r:id="rId112"/>
    <p:sldId id="376" r:id="rId113"/>
    <p:sldId id="375" r:id="rId114"/>
    <p:sldId id="321" r:id="rId115"/>
    <p:sldId id="271" r:id="rId116"/>
    <p:sldId id="426" r:id="rId117"/>
    <p:sldId id="429" r:id="rId118"/>
    <p:sldId id="430" r:id="rId119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20"/>
    </p:embeddedFont>
    <p:embeddedFont>
      <p:font typeface="맑은 고딕" panose="020B0503020000020004" pitchFamily="50" charset="-127"/>
      <p:regular r:id="rId121"/>
      <p:bold r:id="rId122"/>
    </p:embeddedFont>
    <p:embeddedFont>
      <p:font typeface="Yu Gothic" panose="020B0400000000000000" pitchFamily="34" charset="-128"/>
      <p:regular r:id="rId123"/>
      <p:bold r:id="rId1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17" initials="M" lastIdx="1" clrIdx="0">
    <p:extLst>
      <p:ext uri="{19B8F6BF-5375-455C-9EA6-DF929625EA0E}">
        <p15:presenceInfo xmlns:p15="http://schemas.microsoft.com/office/powerpoint/2012/main" userId="MIT1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44336"/>
    <a:srgbClr val="2196F3"/>
    <a:srgbClr val="4CAF50"/>
    <a:srgbClr val="F6F6F6"/>
    <a:srgbClr val="F6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6366" autoAdjust="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4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5.fnt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.fntdata"/><Relationship Id="rId125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9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4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2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77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0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3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82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0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7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1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8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C651E-8AA0-4CBA-932F-82C7E0F7C17C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10D96-E2D3-4DBB-B3F7-69FDA5EED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0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glkids.sit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rocky-woodpecker-0ff.notion.site/Jenkins-f410daf51b2344bcb652b901ca8e7d8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jfif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54845" y="1984062"/>
            <a:ext cx="6189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75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구매조달</a:t>
            </a:r>
            <a:r>
              <a:rPr lang="ko-KR" altLang="en-US" sz="7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시스템</a:t>
            </a:r>
            <a:endParaRPr lang="ko-KR" altLang="en-US" sz="7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7731" y="3963224"/>
            <a:ext cx="43442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금쪽이</a:t>
            </a:r>
            <a:r>
              <a:rPr lang="ko-KR" altLang="en-US" sz="5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파티</a:t>
            </a:r>
            <a:endParaRPr lang="en-US" altLang="ko-KR" sz="5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장연희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정지원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최병준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최지우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094" y="300066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MIT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능력개발원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2" y="1221657"/>
            <a:ext cx="4732532" cy="49197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82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153942"/>
              </p:ext>
            </p:extLst>
          </p:nvPr>
        </p:nvGraphicFramePr>
        <p:xfrm>
          <a:off x="428625" y="1727180"/>
          <a:ext cx="11344276" cy="474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03281">
                  <a:extLst>
                    <a:ext uri="{9D8B030D-6E8A-4147-A177-3AD203B41FA5}">
                      <a16:colId xmlns:a16="http://schemas.microsoft.com/office/drawing/2014/main" val="3410193951"/>
                    </a:ext>
                  </a:extLst>
                </a:gridCol>
                <a:gridCol w="2549629">
                  <a:extLst>
                    <a:ext uri="{9D8B030D-6E8A-4147-A177-3AD203B41FA5}">
                      <a16:colId xmlns:a16="http://schemas.microsoft.com/office/drawing/2014/main" val="2873726122"/>
                    </a:ext>
                  </a:extLst>
                </a:gridCol>
                <a:gridCol w="3655297">
                  <a:extLst>
                    <a:ext uri="{9D8B030D-6E8A-4147-A177-3AD203B41FA5}">
                      <a16:colId xmlns:a16="http://schemas.microsoft.com/office/drawing/2014/main" val="1212803223"/>
                    </a:ext>
                  </a:extLst>
                </a:gridCol>
                <a:gridCol w="2836069">
                  <a:extLst>
                    <a:ext uri="{9D8B030D-6E8A-4147-A177-3AD203B41FA5}">
                      <a16:colId xmlns:a16="http://schemas.microsoft.com/office/drawing/2014/main" val="2448682759"/>
                    </a:ext>
                  </a:extLst>
                </a:gridCol>
              </a:tblGrid>
              <a:tr h="65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기간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활동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797256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 사항 분석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24.07.05~24.07.13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요구사항 도출 및 기능 정의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723748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</a:t>
                      </a:r>
                      <a:r>
                        <a:rPr lang="en-US" altLang="ko-KR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24.07.24~24.08.22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인터페이스 설계 및 </a:t>
                      </a:r>
                      <a:endParaRPr lang="en-US" altLang="ko-KR" sz="16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경험 최적화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051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en-US" altLang="ko-KR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모델링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24.08.13~24.08.17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베이스 구조 설계 및 최적화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377532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24.08.17~24.08.22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주요 기능 개발 및 코드 작성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5733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배포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24.08.22~24.09.02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Nginx </a:t>
                      </a:r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</a:t>
                      </a:r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Jenkins </a:t>
                      </a:r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파이프라인 구성</a:t>
                      </a:r>
                      <a:endParaRPr lang="en-US" altLang="ko-KR" sz="1600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AWS </a:t>
                      </a:r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인프라 배포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Nginx, Jenkins, AWS </a:t>
                      </a:r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58373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 개발기간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24.07.05~ 24.09.02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 전 과정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86485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 절차 및 방법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4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입고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223" r="879" b="2795"/>
          <a:stretch/>
        </p:blipFill>
        <p:spPr>
          <a:xfrm>
            <a:off x="690154" y="1705334"/>
            <a:ext cx="10828777" cy="52656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46085" y="2857154"/>
            <a:ext cx="2060956" cy="675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입고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" t="8520" r="822" b="3108"/>
          <a:stretch/>
        </p:blipFill>
        <p:spPr>
          <a:xfrm>
            <a:off x="686077" y="1705334"/>
            <a:ext cx="10836932" cy="52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입고 진행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703" r="945" b="2521"/>
          <a:stretch/>
        </p:blipFill>
        <p:spPr>
          <a:xfrm>
            <a:off x="797543" y="1705334"/>
            <a:ext cx="10613999" cy="51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입고 상세 정보 및 검수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312" r="1003" b="2522"/>
          <a:stretch/>
        </p:blipFill>
        <p:spPr>
          <a:xfrm>
            <a:off x="832404" y="1705334"/>
            <a:ext cx="10544278" cy="51442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39445" y="5132070"/>
            <a:ext cx="8752701" cy="650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48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입고 상세 정보 및 검수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521" b="2750"/>
          <a:stretch/>
        </p:blipFill>
        <p:spPr>
          <a:xfrm>
            <a:off x="751493" y="1712421"/>
            <a:ext cx="10706100" cy="514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입고 전체 내역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791"/>
          <a:stretch/>
        </p:blipFill>
        <p:spPr>
          <a:xfrm>
            <a:off x="893065" y="1705334"/>
            <a:ext cx="10429494" cy="51526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5083" t="24759" b="50962"/>
          <a:stretch/>
        </p:blipFill>
        <p:spPr>
          <a:xfrm>
            <a:off x="2466109" y="2743200"/>
            <a:ext cx="8856450" cy="137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5083" t="43976" r="1042" b="53375"/>
          <a:stretch/>
        </p:blipFill>
        <p:spPr>
          <a:xfrm>
            <a:off x="2574717" y="2593571"/>
            <a:ext cx="8747842" cy="1496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3602" t="26517" r="1835" b="9184"/>
          <a:stretch/>
        </p:blipFill>
        <p:spPr>
          <a:xfrm>
            <a:off x="7683500" y="2460560"/>
            <a:ext cx="3505200" cy="2667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656743" y="2177932"/>
            <a:ext cx="340822" cy="349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1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입고 전체 내역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791"/>
          <a:stretch/>
        </p:blipFill>
        <p:spPr>
          <a:xfrm>
            <a:off x="893065" y="1705334"/>
            <a:ext cx="10429494" cy="51526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5083" t="24759" b="50962"/>
          <a:stretch/>
        </p:blipFill>
        <p:spPr>
          <a:xfrm>
            <a:off x="2466109" y="2743200"/>
            <a:ext cx="8856450" cy="137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5083" t="43976" r="1042" b="53375"/>
          <a:stretch/>
        </p:blipFill>
        <p:spPr>
          <a:xfrm>
            <a:off x="2574717" y="2593571"/>
            <a:ext cx="8747842" cy="1496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3602" t="26517" r="1835" b="9184"/>
          <a:stretch/>
        </p:blipFill>
        <p:spPr>
          <a:xfrm>
            <a:off x="7683500" y="2460560"/>
            <a:ext cx="3505200" cy="2667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629900" y="2920786"/>
            <a:ext cx="327660" cy="232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입고 명세서 발행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438" t="8224" r="5973" b="6395"/>
          <a:stretch/>
        </p:blipFill>
        <p:spPr>
          <a:xfrm>
            <a:off x="1413480" y="1705334"/>
            <a:ext cx="9382126" cy="50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출고 요청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8630"/>
          <a:stretch/>
        </p:blipFill>
        <p:spPr>
          <a:xfrm>
            <a:off x="912292" y="1705334"/>
            <a:ext cx="10384501" cy="51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출고 요청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8398"/>
          <a:stretch/>
        </p:blipFill>
        <p:spPr>
          <a:xfrm>
            <a:off x="927214" y="1705334"/>
            <a:ext cx="10354657" cy="513776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548158" y="2220885"/>
            <a:ext cx="577042" cy="308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0040" y="4689685"/>
            <a:ext cx="484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https://github.com/Razett/ProcureHub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291" y="1579702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협업 공간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0040" y="1955795"/>
            <a:ext cx="420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Trello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https://trello.com/b/MTJkvgDV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291" y="5507707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서비스 주소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0040" y="5987175"/>
            <a:ext cx="6194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https://glkids.site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1" y="4653103"/>
            <a:ext cx="801962" cy="7810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9" y="1922304"/>
            <a:ext cx="774868" cy="774868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6" y="5987175"/>
            <a:ext cx="748257" cy="6950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" t="9497" r="62782" b="11865"/>
          <a:stretch/>
        </p:blipFill>
        <p:spPr>
          <a:xfrm>
            <a:off x="413291" y="2724329"/>
            <a:ext cx="770549" cy="7810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60040" y="2770957"/>
            <a:ext cx="5990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Notion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url.kr/2wh4xi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프로젝트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0" t="10875" r="28497" b="12343"/>
          <a:stretch/>
        </p:blipFill>
        <p:spPr>
          <a:xfrm>
            <a:off x="404026" y="3527050"/>
            <a:ext cx="770549" cy="70788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360040" y="3527050"/>
            <a:ext cx="484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https://url.kr/fwuxm5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4026" y="4278357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형상관리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2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출고 요청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821"/>
          <a:stretch/>
        </p:blipFill>
        <p:spPr>
          <a:xfrm>
            <a:off x="843640" y="1705334"/>
            <a:ext cx="10521806" cy="519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출고 전체 내역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8909" r="1057"/>
          <a:stretch/>
        </p:blipFill>
        <p:spPr>
          <a:xfrm>
            <a:off x="939886" y="1706908"/>
            <a:ext cx="10329313" cy="51510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637520" y="2220885"/>
            <a:ext cx="327660" cy="232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출고 전체 내역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983"/>
          <a:stretch/>
        </p:blipFill>
        <p:spPr>
          <a:xfrm>
            <a:off x="891137" y="1718615"/>
            <a:ext cx="10424563" cy="51393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89860" y="3493425"/>
            <a:ext cx="8359140" cy="232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18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출고 전체 내역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모달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719"/>
          <a:stretch/>
        </p:blipFill>
        <p:spPr>
          <a:xfrm>
            <a:off x="901964" y="1713316"/>
            <a:ext cx="10405157" cy="51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5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 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627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749" y="1185118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활용방안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기대효과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27825" y="1743222"/>
            <a:ext cx="11264401" cy="421996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Yu Gothic" panose="020B0400000000000000" pitchFamily="34" charset="-128"/>
                <a:ea typeface="배달의민족 주아" panose="02020603020101020101" pitchFamily="18" charset="-127"/>
              </a:rPr>
              <a:t>●</a:t>
            </a:r>
            <a:endParaRPr lang="en-US" altLang="ko-KR" dirty="0" smtClean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2834" y="2212925"/>
            <a:ext cx="109561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프로세스 자동화로 업무 효율성 </a:t>
            </a:r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극대화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반복적인 </a:t>
            </a:r>
            <a:r>
              <a:rPr lang="ko-KR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수작업을 자동화하여 작업 시간을 절약하고 오류 발생을 줄임</a:t>
            </a:r>
            <a:r>
              <a:rPr lang="ko-KR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처리의 정확성과 신속성을 확보, 업무의 전반적인 효율성 증대. </a:t>
            </a: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ko-KR" altLang="en-US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중심의 인터페이스 </a:t>
            </a:r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</a:t>
            </a:r>
            <a:r>
              <a:rPr lang="ko-KR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시 클릭 수를 최소화하고, 사용자 편의성을 고려한 설계</a:t>
            </a:r>
            <a:r>
              <a:rPr lang="ko-KR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</a:t>
            </a:r>
            <a:r>
              <a:rPr lang="ko-KR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입력할 때 자동으로 필요한 값이 채워지도록 하여 사용 편의성 강화.</a:t>
            </a:r>
          </a:p>
          <a:p>
            <a:endParaRPr lang="en-US" altLang="ko-KR" dirty="0" smtClean="0"/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00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420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자체 평가 의견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877077" y="1528649"/>
            <a:ext cx="4861250" cy="221292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라</a:t>
            </a:r>
            <a:endParaRPr lang="ko-KR" altLang="en-US" dirty="0"/>
          </a:p>
        </p:txBody>
      </p:sp>
      <p:sp>
        <p:nvSpPr>
          <p:cNvPr id="31" name="순서도: 수행의 시작/종료 30"/>
          <p:cNvSpPr/>
          <p:nvPr/>
        </p:nvSpPr>
        <p:spPr>
          <a:xfrm>
            <a:off x="6665167" y="1528648"/>
            <a:ext cx="4858138" cy="2212928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수행의 시작/종료 31"/>
          <p:cNvSpPr/>
          <p:nvPr/>
        </p:nvSpPr>
        <p:spPr>
          <a:xfrm>
            <a:off x="690465" y="4190983"/>
            <a:ext cx="5047862" cy="225647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6665166" y="4190983"/>
            <a:ext cx="4858139" cy="225647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8983" y="4190983"/>
            <a:ext cx="403082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결과물의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개선점이나 보완할 점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무한 스크롤 대신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페이지네이션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기능을 구현하여 사용자의 편의성을 높일 계획입니다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시각화를 강화하기 위해 다양한 그래프와 차트를 추가하여 보다 직관적인 정보 전달이 가능하도록 보완할 예정입니다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80241" y="1552484"/>
            <a:ext cx="46217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 또는 우리 팀이 잘한 부분과 아쉬운 점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협업과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 능력에서 뛰어난 역량을 발휘했으며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긴밀한 소통을 통해 효율적으로 작업을 진행했습니다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초기에 주제에 대한 이해가 부족하여 요구사항 분석에 어려움을 겪었고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이로 인해 초기 단계에서 계획에 차질이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발생했던 점이 아쉽습니다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8983" y="1528649"/>
            <a:ext cx="43060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사전 기획의 관점에서</a:t>
            </a:r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결과물에 대한 완성도 </a:t>
            </a:r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프로젝트는 기획한 목표를 대부분 달성하였으며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구현과 디자인 완성도에서 높은 평가를 받을 만하다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추가적인 기능 구현이 필요하지만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전반적인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완성도는 우수하다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75712" y="4190983"/>
            <a:ext cx="420499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프로젝트를 수행하면서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 점이나 경험한 성과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프로젝트를 통해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클라우드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인프라 구축 및 관리 능력을 향상시킬 수 있었고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적극적인 의사소통과 피드백을 통해 팀의 협업 능력을 강화할 수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9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627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749" y="1185118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테스트 계정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7825" y="1743222"/>
            <a:ext cx="11264401" cy="421996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Yu Gothic" panose="020B0400000000000000" pitchFamily="34" charset="-128"/>
                <a:ea typeface="배달의민족 주아" panose="02020603020101020101" pitchFamily="18" charset="-127"/>
              </a:rPr>
              <a:t>●</a:t>
            </a:r>
            <a:endParaRPr lang="en-US" altLang="ko-KR" dirty="0" smtClean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04181" y="3011195"/>
            <a:ext cx="4987634" cy="1684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주소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https://glkids.site</a:t>
            </a:r>
            <a:endParaRPr lang="en-US" altLang="ko-KR" sz="24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아이디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200007060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비밀번호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1234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사원 아이디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20241111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사원 비밀번호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1234</a:t>
            </a:r>
          </a:p>
        </p:txBody>
      </p:sp>
    </p:spTree>
    <p:extLst>
      <p:ext uri="{BB962C8B-B14F-4D97-AF65-F5344CB8AC3E}">
        <p14:creationId xmlns:p14="http://schemas.microsoft.com/office/powerpoint/2010/main" val="368002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271" y="-4601820"/>
            <a:ext cx="8295002" cy="84271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47" y="3287937"/>
            <a:ext cx="8295002" cy="84271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47" y="2252707"/>
            <a:ext cx="8295002" cy="84271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86248" y="2219582"/>
            <a:ext cx="7209001" cy="2136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lang="ko-KR" altLang="en-US" sz="10000" dirty="0">
              <a:solidFill>
                <a:schemeClr val="accent5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22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271" y="-4601820"/>
            <a:ext cx="8295002" cy="84271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47" y="3287937"/>
            <a:ext cx="8295002" cy="84271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47" y="2252707"/>
            <a:ext cx="8295002" cy="842713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19513" y="1177956"/>
            <a:ext cx="11264401" cy="4219964"/>
          </a:xfrm>
          <a:prstGeom prst="roundRect">
            <a:avLst/>
          </a:pr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Yu Gothic" panose="020B0400000000000000" pitchFamily="34" charset="-128"/>
                <a:ea typeface="배달의민족 주아" panose="02020603020101020101" pitchFamily="18" charset="-127"/>
              </a:rPr>
              <a:t>●</a:t>
            </a:r>
            <a:endParaRPr lang="en-US" altLang="ko-KR" dirty="0" smtClean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86248" y="2219582"/>
            <a:ext cx="7209001" cy="2136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ko-KR" altLang="en-US" sz="10000" dirty="0">
              <a:solidFill>
                <a:schemeClr val="accent5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76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소통 방식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(Trello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24" y="1560802"/>
            <a:ext cx="10009239" cy="49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90" y="1525976"/>
            <a:ext cx="5612973" cy="53114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64" y="1533012"/>
            <a:ext cx="5743490" cy="51820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577" y="1193407"/>
            <a:ext cx="302842" cy="3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7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148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639" t="22120" r="1995" b="11980"/>
          <a:stretch/>
        </p:blipFill>
        <p:spPr>
          <a:xfrm>
            <a:off x="456503" y="1705334"/>
            <a:ext cx="11296080" cy="43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7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148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73" y="1968499"/>
            <a:ext cx="11278967" cy="46760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4639" t="22120" r="1995" b="73475"/>
          <a:stretch/>
        </p:blipFill>
        <p:spPr>
          <a:xfrm>
            <a:off x="456503" y="1705334"/>
            <a:ext cx="11296080" cy="2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1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27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➤화면 기능 정의 및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01" b="2568"/>
          <a:stretch/>
        </p:blipFill>
        <p:spPr>
          <a:xfrm>
            <a:off x="2014212" y="1705335"/>
            <a:ext cx="8190116" cy="5152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791700" y="6086475"/>
            <a:ext cx="266700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93191" t="81770" r="401" b="11747"/>
          <a:stretch/>
        </p:blipFill>
        <p:spPr>
          <a:xfrm>
            <a:off x="9661586" y="4110217"/>
            <a:ext cx="526928" cy="34290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640800" y="2014538"/>
            <a:ext cx="558000" cy="13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14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27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➤화면 기능 정의 및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2342" y="1705334"/>
            <a:ext cx="11264401" cy="5152666"/>
            <a:chOff x="662591" y="1654696"/>
            <a:chExt cx="10382750" cy="475792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882" t="1138" r="890" b="1871"/>
            <a:stretch/>
          </p:blipFill>
          <p:spPr>
            <a:xfrm>
              <a:off x="662941" y="2000555"/>
              <a:ext cx="10382400" cy="441207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r="401" b="94614"/>
            <a:stretch/>
          </p:blipFill>
          <p:spPr>
            <a:xfrm>
              <a:off x="662591" y="1654696"/>
              <a:ext cx="10382597" cy="361099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93191" t="81770" r="401" b="11747"/>
          <a:stretch/>
        </p:blipFill>
        <p:spPr>
          <a:xfrm>
            <a:off x="9661467" y="3542980"/>
            <a:ext cx="526928" cy="3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0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392"/>
            <a:ext cx="12192000" cy="52656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2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8298"/>
            <a:ext cx="12192000" cy="1122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56"/>
          <a:stretch/>
        </p:blipFill>
        <p:spPr>
          <a:xfrm>
            <a:off x="1" y="2690658"/>
            <a:ext cx="12191998" cy="2422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08" r="1"/>
          <a:stretch/>
        </p:blipFill>
        <p:spPr>
          <a:xfrm>
            <a:off x="-1168" y="5101918"/>
            <a:ext cx="12193167" cy="10036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80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328" r="23414"/>
          <a:stretch/>
        </p:blipFill>
        <p:spPr>
          <a:xfrm>
            <a:off x="3111824" y="373499"/>
            <a:ext cx="5326145" cy="1486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57" y="2638403"/>
            <a:ext cx="2421293" cy="1926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97" y="2638403"/>
            <a:ext cx="2421293" cy="19260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765" y="2638402"/>
            <a:ext cx="2421293" cy="19260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27" y="2628132"/>
            <a:ext cx="2421293" cy="19260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45654" y="3546661"/>
            <a:ext cx="1546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56269" y="3546661"/>
            <a:ext cx="177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97765" y="3423550"/>
            <a:ext cx="1599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endParaRPr lang="en-US" altLang="ko-KR" sz="16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구성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역할</a:t>
            </a:r>
            <a:endParaRPr lang="ko-KR" altLang="en-US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7292" y="3546660"/>
            <a:ext cx="1227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35" y="2628131"/>
            <a:ext cx="2421293" cy="19260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846710" y="3546660"/>
            <a:ext cx="1430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자체 평가 의견</a:t>
            </a:r>
            <a:endParaRPr lang="ko-KR" altLang="en-US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09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8" r="116" b="815"/>
          <a:stretch/>
        </p:blipFill>
        <p:spPr>
          <a:xfrm>
            <a:off x="0" y="1592392"/>
            <a:ext cx="12191999" cy="22652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78" r="52"/>
          <a:stretch/>
        </p:blipFill>
        <p:spPr>
          <a:xfrm>
            <a:off x="0" y="3857625"/>
            <a:ext cx="12191999" cy="2840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37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5" t="-1" r="211" b="1183"/>
          <a:stretch/>
        </p:blipFill>
        <p:spPr>
          <a:xfrm>
            <a:off x="0" y="1592391"/>
            <a:ext cx="12192000" cy="22620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7" t="1029" r="115"/>
          <a:stretch/>
        </p:blipFill>
        <p:spPr>
          <a:xfrm>
            <a:off x="0" y="3854450"/>
            <a:ext cx="12192000" cy="22809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7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6" r="208" b="726"/>
          <a:stretch/>
        </p:blipFill>
        <p:spPr>
          <a:xfrm>
            <a:off x="0" y="1698298"/>
            <a:ext cx="12192000" cy="2676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" r="136" b="2124"/>
          <a:stretch/>
        </p:blipFill>
        <p:spPr>
          <a:xfrm>
            <a:off x="776" y="4375151"/>
            <a:ext cx="12191223" cy="9842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4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56" t="1" r="146" b="798"/>
          <a:stretch/>
        </p:blipFill>
        <p:spPr>
          <a:xfrm>
            <a:off x="0" y="1705334"/>
            <a:ext cx="12191999" cy="25475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51" r="133" b="1371"/>
          <a:stretch/>
        </p:blipFill>
        <p:spPr>
          <a:xfrm>
            <a:off x="0" y="4252913"/>
            <a:ext cx="12191999" cy="12763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07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27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➤파일 배치도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3" y="1705334"/>
            <a:ext cx="11266185" cy="468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27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➤파일 배치도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97226" y="1592392"/>
            <a:ext cx="9614633" cy="5082550"/>
            <a:chOff x="472343" y="1705334"/>
            <a:chExt cx="11264401" cy="59546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1005" t="876" r="334" b="1468"/>
            <a:stretch/>
          </p:blipFill>
          <p:spPr>
            <a:xfrm>
              <a:off x="472343" y="3002628"/>
              <a:ext cx="11264401" cy="465736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b="71681"/>
            <a:stretch/>
          </p:blipFill>
          <p:spPr>
            <a:xfrm>
              <a:off x="472343" y="1705334"/>
              <a:ext cx="11264401" cy="1327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36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27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➤파일 배치도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296743" y="1594338"/>
            <a:ext cx="9615600" cy="5263662"/>
            <a:chOff x="1358167" y="1705334"/>
            <a:chExt cx="9492751" cy="519641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b="71681"/>
            <a:stretch/>
          </p:blipFill>
          <p:spPr>
            <a:xfrm>
              <a:off x="1358167" y="1705334"/>
              <a:ext cx="9492751" cy="111838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1815" t="26479" r="16702" b="8812"/>
            <a:stretch/>
          </p:blipFill>
          <p:spPr>
            <a:xfrm>
              <a:off x="1358167" y="2804138"/>
              <a:ext cx="9492751" cy="4097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85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849" t="23963" r="16709" b="13645"/>
          <a:stretch/>
        </p:blipFill>
        <p:spPr>
          <a:xfrm>
            <a:off x="1296955" y="2703354"/>
            <a:ext cx="9618480" cy="40053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27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➤파일 배치도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71681"/>
          <a:stretch/>
        </p:blipFill>
        <p:spPr>
          <a:xfrm>
            <a:off x="1296743" y="1594338"/>
            <a:ext cx="9615600" cy="11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27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➤파일 배치도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71681"/>
          <a:stretch/>
        </p:blipFill>
        <p:spPr>
          <a:xfrm>
            <a:off x="1296743" y="1594338"/>
            <a:ext cx="9615600" cy="11328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788" t="41379" r="16694" b="26036"/>
          <a:stretch/>
        </p:blipFill>
        <p:spPr>
          <a:xfrm>
            <a:off x="1287218" y="2870074"/>
            <a:ext cx="9615600" cy="20892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849" t="23963" r="16709" b="73191"/>
          <a:stretch/>
        </p:blipFill>
        <p:spPr>
          <a:xfrm>
            <a:off x="1296955" y="2703354"/>
            <a:ext cx="9618480" cy="1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4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27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➤파일 배치도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71681"/>
          <a:stretch/>
        </p:blipFill>
        <p:spPr>
          <a:xfrm>
            <a:off x="1296743" y="1594338"/>
            <a:ext cx="9615600" cy="11328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856" t="28996" r="16615" b="6386"/>
          <a:stretch/>
        </p:blipFill>
        <p:spPr>
          <a:xfrm>
            <a:off x="1293551" y="2705100"/>
            <a:ext cx="9628317" cy="41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0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24" y="1133761"/>
            <a:ext cx="4732532" cy="49197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560446" y="2094891"/>
            <a:ext cx="3744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3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27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➤파일 배치도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67549"/>
          <a:stretch/>
        </p:blipFill>
        <p:spPr>
          <a:xfrm>
            <a:off x="1296743" y="1594338"/>
            <a:ext cx="9615600" cy="12981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872" t="26463" r="16722" b="18486"/>
          <a:stretch/>
        </p:blipFill>
        <p:spPr>
          <a:xfrm>
            <a:off x="1296954" y="2867156"/>
            <a:ext cx="9615389" cy="35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27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➤파일 배치도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96743" y="1594338"/>
            <a:ext cx="9615600" cy="1288821"/>
            <a:chOff x="1296743" y="1594338"/>
            <a:chExt cx="9615600" cy="128882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1872" t="48946" r="16722" b="48438"/>
            <a:stretch/>
          </p:blipFill>
          <p:spPr>
            <a:xfrm>
              <a:off x="1296954" y="2715205"/>
              <a:ext cx="9615389" cy="16795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b="71747"/>
            <a:stretch/>
          </p:blipFill>
          <p:spPr>
            <a:xfrm>
              <a:off x="1296743" y="1594338"/>
              <a:ext cx="9615600" cy="113020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869" t="28969" r="16651" b="26108"/>
          <a:stretch/>
        </p:blipFill>
        <p:spPr>
          <a:xfrm>
            <a:off x="1296743" y="2864499"/>
            <a:ext cx="9615600" cy="288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32" y="1160756"/>
            <a:ext cx="27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➤파일 배치도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6743" y="1594338"/>
            <a:ext cx="9615600" cy="1447442"/>
            <a:chOff x="1296743" y="1594338"/>
            <a:chExt cx="9615600" cy="1447442"/>
          </a:xfrm>
        </p:grpSpPr>
        <p:grpSp>
          <p:nvGrpSpPr>
            <p:cNvPr id="7" name="그룹 6"/>
            <p:cNvGrpSpPr/>
            <p:nvPr/>
          </p:nvGrpSpPr>
          <p:grpSpPr>
            <a:xfrm>
              <a:off x="1296743" y="1594338"/>
              <a:ext cx="9615600" cy="1288821"/>
              <a:chOff x="1296743" y="1594338"/>
              <a:chExt cx="9615600" cy="1288821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/>
              <a:srcRect l="1872" t="48946" r="16722" b="48438"/>
              <a:stretch/>
            </p:blipFill>
            <p:spPr>
              <a:xfrm>
                <a:off x="1296954" y="2715205"/>
                <a:ext cx="9615389" cy="167954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rcRect b="71747"/>
              <a:stretch/>
            </p:blipFill>
            <p:spPr>
              <a:xfrm>
                <a:off x="1296743" y="1594338"/>
                <a:ext cx="9615600" cy="1130201"/>
              </a:xfrm>
              <a:prstGeom prst="rect">
                <a:avLst/>
              </a:prstGeom>
            </p:spPr>
          </p:pic>
        </p:grp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l="1869" t="28969" r="16651" b="68268"/>
            <a:stretch/>
          </p:blipFill>
          <p:spPr>
            <a:xfrm>
              <a:off x="1296743" y="2864499"/>
              <a:ext cx="9615600" cy="177281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1867" t="29198" r="16667" b="11088"/>
          <a:stretch/>
        </p:blipFill>
        <p:spPr>
          <a:xfrm>
            <a:off x="1296743" y="3041780"/>
            <a:ext cx="9615600" cy="383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70" y="1805150"/>
            <a:ext cx="7429348" cy="46195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AWS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아키텍처 구조도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99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파일 서버 아키텍처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3985" y="2224007"/>
            <a:ext cx="867169" cy="24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Spring MVC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955500" y="2186458"/>
            <a:ext cx="5814254" cy="2794057"/>
            <a:chOff x="5705786" y="2540000"/>
            <a:chExt cx="5490459" cy="272626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160"/>
            <a:stretch/>
          </p:blipFill>
          <p:spPr>
            <a:xfrm>
              <a:off x="5705787" y="2540000"/>
              <a:ext cx="5490458" cy="272626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49"/>
            <a:stretch/>
          </p:blipFill>
          <p:spPr>
            <a:xfrm>
              <a:off x="5705786" y="2812852"/>
              <a:ext cx="5490459" cy="2453414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31325" y="2235660"/>
            <a:ext cx="861176" cy="218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Spring MVC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" b="47160"/>
          <a:stretch/>
        </p:blipFill>
        <p:spPr>
          <a:xfrm>
            <a:off x="413291" y="2186458"/>
            <a:ext cx="5545550" cy="279405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226412" y="2219324"/>
            <a:ext cx="1484032" cy="24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9786" y="2213264"/>
            <a:ext cx="861176" cy="218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Spring MVC</a:t>
            </a:r>
            <a:endParaRPr lang="ko-KR" altLang="en-US" sz="10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1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" t="5783" r="3396" b="5994"/>
          <a:stretch/>
        </p:blipFill>
        <p:spPr>
          <a:xfrm>
            <a:off x="404026" y="1658091"/>
            <a:ext cx="11356463" cy="45048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서버 구성도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7736" y="3514724"/>
            <a:ext cx="1008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Load balancing</a:t>
            </a:r>
          </a:p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(Round Robin)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04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11981" r="11732" b="8290"/>
          <a:stretch/>
        </p:blipFill>
        <p:spPr>
          <a:xfrm>
            <a:off x="2029109" y="1805150"/>
            <a:ext cx="8124825" cy="41719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세션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클러스터링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미 구현 시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1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➤세션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클러스터링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9" t="9664" r="5299" b="6791"/>
          <a:stretch/>
        </p:blipFill>
        <p:spPr>
          <a:xfrm>
            <a:off x="1706715" y="1805150"/>
            <a:ext cx="8795658" cy="43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7359" r="4288" b="7865"/>
          <a:stretch/>
        </p:blipFill>
        <p:spPr>
          <a:xfrm>
            <a:off x="404026" y="1648566"/>
            <a:ext cx="11356463" cy="44793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배포 구조도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6" b="12002"/>
          <a:stretch/>
        </p:blipFill>
        <p:spPr>
          <a:xfrm>
            <a:off x="10876420" y="1202215"/>
            <a:ext cx="860324" cy="2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292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절차 및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183" y="116075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서버 설정 문서화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Notion 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772"/>
          <a:stretch/>
        </p:blipFill>
        <p:spPr>
          <a:xfrm>
            <a:off x="1152764" y="1592392"/>
            <a:ext cx="9903557" cy="51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4026" y="1743222"/>
            <a:ext cx="11365728" cy="421996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Yu Gothic" panose="020B0400000000000000" pitchFamily="34" charset="-128"/>
                <a:ea typeface="배달의민족 주아" panose="02020603020101020101" pitchFamily="18" charset="-127"/>
              </a:rPr>
              <a:t>●</a:t>
            </a:r>
            <a:endParaRPr lang="en-US" altLang="ko-KR" dirty="0" smtClean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9489" y="2145044"/>
            <a:ext cx="107346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BMP 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비즈니스 프로세스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매니지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먼트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ERP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조달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구매 시스템 사내 프로그램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선정 배경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시스템의 관리자는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수작업으로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업무를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처리해야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이로 인해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효율성이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떨어지고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실수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발생 빈도가 높은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이러한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문제로 인해 여러 불편함이 발생하고 있어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해결하기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 업무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프로세스를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및 선정 배경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10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24" y="1133761"/>
            <a:ext cx="4732532" cy="49197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6560446" y="2094891"/>
            <a:ext cx="4528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92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24" y="1678117"/>
            <a:ext cx="10009239" cy="4932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Login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39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24" y="1678117"/>
            <a:ext cx="10009239" cy="49322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Page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권한 설정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9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24" y="1678117"/>
            <a:ext cx="10009239" cy="4932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183" y="270588"/>
            <a:ext cx="641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로그인 유저 식별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83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93835" y="1805150"/>
            <a:ext cx="9621417" cy="4784855"/>
            <a:chOff x="1079229" y="1738214"/>
            <a:chExt cx="9621417" cy="478485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8190"/>
            <a:stretch/>
          </p:blipFill>
          <p:spPr>
            <a:xfrm>
              <a:off x="1079229" y="1738214"/>
              <a:ext cx="9621417" cy="478485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0073932" y="1763751"/>
              <a:ext cx="497918" cy="264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874231" y="1763751"/>
              <a:ext cx="3070905" cy="7323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로그인한 사원의 따라 정보 변경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960" y="1126694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로그인 유저 식별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3835" y="1805150"/>
            <a:ext cx="9621417" cy="4788536"/>
            <a:chOff x="1293835" y="2029907"/>
            <a:chExt cx="9621417" cy="478853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t="8119"/>
            <a:stretch/>
          </p:blipFill>
          <p:spPr>
            <a:xfrm>
              <a:off x="1293835" y="2029907"/>
              <a:ext cx="9621417" cy="478853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0288537" y="2054361"/>
              <a:ext cx="497918" cy="264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088836" y="2054361"/>
              <a:ext cx="3070905" cy="7323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로그인한 사원의 따라 정보 변경</a:t>
              </a:r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960" y="1126694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로그인 유저 식별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0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Dash Board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627565" y="1592392"/>
            <a:ext cx="8362694" cy="5265608"/>
            <a:chOff x="4335624" y="8535"/>
            <a:chExt cx="7905612" cy="497780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74"/>
            <a:stretch/>
          </p:blipFill>
          <p:spPr>
            <a:xfrm>
              <a:off x="4509155" y="8535"/>
              <a:ext cx="7682845" cy="377190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l="60249" r="-478" b="23220"/>
            <a:stretch/>
          </p:blipFill>
          <p:spPr>
            <a:xfrm>
              <a:off x="9105900" y="3771900"/>
              <a:ext cx="3135336" cy="11811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l="-2332" r="39168" b="19885"/>
            <a:stretch/>
          </p:blipFill>
          <p:spPr>
            <a:xfrm>
              <a:off x="4335624" y="3771897"/>
              <a:ext cx="4851239" cy="1214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4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업체 등록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349"/>
          <a:stretch/>
        </p:blipFill>
        <p:spPr>
          <a:xfrm>
            <a:off x="914398" y="1705334"/>
            <a:ext cx="10379133" cy="51526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05314" y="4182506"/>
            <a:ext cx="1486782" cy="311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업체 등록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21599" y="4225196"/>
            <a:ext cx="1682102" cy="473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2" y="1710210"/>
            <a:ext cx="10371282" cy="51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업체 목록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0"/>
          <a:stretch/>
        </p:blipFill>
        <p:spPr>
          <a:xfrm>
            <a:off x="776631" y="1705334"/>
            <a:ext cx="10655824" cy="51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9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4026" y="1743221"/>
            <a:ext cx="11365728" cy="455597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Yu Gothic" panose="020B0400000000000000" pitchFamily="34" charset="-128"/>
                <a:ea typeface="배달의민족 주아" panose="02020603020101020101" pitchFamily="18" charset="-127"/>
              </a:rPr>
              <a:t>●</a:t>
            </a:r>
            <a:endParaRPr lang="en-US" altLang="ko-KR" dirty="0" smtClean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919" y="1957385"/>
            <a:ext cx="107632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자재 발주 </a:t>
            </a:r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생산 </a:t>
            </a:r>
            <a:r>
              <a:rPr lang="ko-KR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계획에 따라 필요한 자재의 발주를 </a:t>
            </a:r>
            <a:r>
              <a:rPr lang="ko-KR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 생성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발주 </a:t>
            </a:r>
            <a:r>
              <a:rPr lang="ko-KR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내역을 </a:t>
            </a:r>
            <a:r>
              <a:rPr lang="ko-KR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실시간으로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입출고 </a:t>
            </a:r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ko-KR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자재의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입고 및 출고 과정을 효율적으로 관리하기 위한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입고된 자재의 품질 검수 및 출고 준비 과정을 전산화하여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관리자가 쉽고 빠르게 자재 상태 파악 가능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경험 </a:t>
            </a:r>
            <a:r>
              <a:rPr lang="ko-KR" altLang="en-US" dirty="0" smtClean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최적화</a:t>
            </a:r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사용자들이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편리하게 시스템을 사용할 수 있도록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디자인을 설계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입력한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자동으로 불러오는 기능을 추가하여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편의성을 더욱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증대시킴</a:t>
            </a:r>
            <a:endParaRPr lang="ko-KR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0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업체 목록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0"/>
          <a:stretch/>
        </p:blipFill>
        <p:spPr>
          <a:xfrm>
            <a:off x="776631" y="1705334"/>
            <a:ext cx="10655824" cy="517551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08898" y="2621595"/>
            <a:ext cx="8696658" cy="728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업체 상세정보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8" y="1705334"/>
            <a:ext cx="10365529" cy="51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4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견적 목록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8498"/>
          <a:stretch/>
        </p:blipFill>
        <p:spPr>
          <a:xfrm>
            <a:off x="764127" y="1705334"/>
            <a:ext cx="10680831" cy="52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견적 목록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7" y="1705334"/>
            <a:ext cx="10391931" cy="51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견적 등록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612371" y="1634771"/>
            <a:ext cx="8984343" cy="5223229"/>
            <a:chOff x="-1855334" y="-1143000"/>
            <a:chExt cx="18140363" cy="1054626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8283" r="1055" b="15563"/>
            <a:stretch/>
          </p:blipFill>
          <p:spPr>
            <a:xfrm>
              <a:off x="-1826306" y="-1143000"/>
              <a:ext cx="18095006" cy="75438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t="69615" r="809"/>
            <a:stretch/>
          </p:blipFill>
          <p:spPr>
            <a:xfrm>
              <a:off x="-1855334" y="6393366"/>
              <a:ext cx="18140363" cy="300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25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견적 등록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사업자 등록번호 검색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47" y="1705334"/>
            <a:ext cx="10632591" cy="531629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9298" y="2654706"/>
            <a:ext cx="4342294" cy="654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견적 등록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사업자 등록번호 검색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97" y="1705334"/>
            <a:ext cx="10486492" cy="52267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9298" y="3326065"/>
            <a:ext cx="4276306" cy="1313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0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견적 등록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사업자 등록번호 검색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9298" y="3060057"/>
            <a:ext cx="4276306" cy="1313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7" y="1705334"/>
            <a:ext cx="10680831" cy="53712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44154" y="2187832"/>
            <a:ext cx="4600804" cy="2452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견적 등록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자재 명으로 검색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0" y="1705334"/>
            <a:ext cx="10627006" cy="531629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12525" y="5455656"/>
            <a:ext cx="1233715" cy="972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견적 등록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자재 명으로 검색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6" y="1705334"/>
            <a:ext cx="10631834" cy="52656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68534" y="4976553"/>
            <a:ext cx="1233715" cy="1785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47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997" y="1189909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장비 및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4026" y="1742534"/>
            <a:ext cx="11365727" cy="4870726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39" y="2052730"/>
            <a:ext cx="1715990" cy="9000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5" r="31901"/>
          <a:stretch/>
        </p:blipFill>
        <p:spPr>
          <a:xfrm>
            <a:off x="1066701" y="3271476"/>
            <a:ext cx="1164346" cy="17575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13" y="2259597"/>
            <a:ext cx="2177055" cy="5346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377" y="4718325"/>
            <a:ext cx="1742081" cy="110972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215829" y="2702070"/>
            <a:ext cx="1797793" cy="1155830"/>
            <a:chOff x="189543" y="3539534"/>
            <a:chExt cx="2297315" cy="147698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324" y="3539534"/>
              <a:ext cx="1100923" cy="110092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9543" y="4708738"/>
              <a:ext cx="2297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IntelliJ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55976" y="2944280"/>
            <a:ext cx="2297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Version : 3.31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09991" y="5769251"/>
            <a:ext cx="24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AWS EC2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Ubuntu 22.04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401163" y="2859055"/>
            <a:ext cx="259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Version</a:t>
            </a:r>
            <a:r>
              <a:rPr lang="ko-KR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10.6.18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7844" y="4875142"/>
            <a:ext cx="2002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 JDK 17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https://velog.velcdn.com/images/security-won/post/b37fb6c4-c4f1-4bdb-ae68-48e9529d17bf/ima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71" y="4049862"/>
            <a:ext cx="2106842" cy="4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2/22/Hibernate_logo_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827" y="3279985"/>
            <a:ext cx="2177181" cy="60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] Nginx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151" y="3850353"/>
            <a:ext cx="1630883" cy="65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톰캣(tomcat)이란?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3" r="10246"/>
          <a:stretch/>
        </p:blipFill>
        <p:spPr bwMode="auto">
          <a:xfrm>
            <a:off x="10014034" y="3658239"/>
            <a:ext cx="1546698" cy="98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안드로이드 개발자라면 알아야 하는 Gradle 원리. 안드로이드 개발을 하면 한번쯤은 Gradle 문제로 삽질을 하는 경우가… | by  김정원 | Mediu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39" y="5364391"/>
            <a:ext cx="2149742" cy="75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06" y="2367761"/>
            <a:ext cx="1194861" cy="12277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624840" y="3601315"/>
            <a:ext cx="259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Jenkins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039" y="5726986"/>
            <a:ext cx="1928756" cy="8636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02" y="4832903"/>
            <a:ext cx="831740" cy="8317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71" y="4767555"/>
            <a:ext cx="921731" cy="7315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5" t="17306" r="30959" b="20893"/>
          <a:stretch/>
        </p:blipFill>
        <p:spPr>
          <a:xfrm>
            <a:off x="4446987" y="4767555"/>
            <a:ext cx="790319" cy="73153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05" y="2146734"/>
            <a:ext cx="1182166" cy="99793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75" y="4832903"/>
            <a:ext cx="871184" cy="871184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413291" y="1156644"/>
            <a:ext cx="11356463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4026" y="1128854"/>
            <a:ext cx="68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활용 장비 및 재료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9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견적 등록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7" y="1705334"/>
            <a:ext cx="10680831" cy="537125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63339" y="5573881"/>
            <a:ext cx="4269970" cy="406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견적 목록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상세정보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2" y="1705334"/>
            <a:ext cx="10523022" cy="52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4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견적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7" y="1705334"/>
            <a:ext cx="10680831" cy="537125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43201" y="1819275"/>
            <a:ext cx="4953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5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계약 등록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43201" y="1819275"/>
            <a:ext cx="4953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705334"/>
            <a:ext cx="10054308" cy="50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계약 등록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43201" y="1819275"/>
            <a:ext cx="4953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3675" r="1032" b="5001"/>
          <a:stretch/>
        </p:blipFill>
        <p:spPr>
          <a:xfrm>
            <a:off x="739044" y="1705334"/>
            <a:ext cx="10736668" cy="5152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591674" y="2116306"/>
            <a:ext cx="1884037" cy="588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자재 등록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381"/>
          <a:stretch/>
        </p:blipFill>
        <p:spPr>
          <a:xfrm>
            <a:off x="736564" y="1705334"/>
            <a:ext cx="10735957" cy="532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자재 목록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6" y="1705334"/>
            <a:ext cx="10600113" cy="53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자재 목록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dirty="0" smtClean="0">
                <a:latin typeface="배달의민족 주아" panose="02020603020101020101" charset="-127"/>
                <a:ea typeface="배달의민족 주아" panose="02020603020101020101" charset="-127"/>
              </a:rPr>
              <a:t>검색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8087"/>
          <a:stretch/>
        </p:blipFill>
        <p:spPr>
          <a:xfrm>
            <a:off x="823934" y="1705334"/>
            <a:ext cx="10561217" cy="52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자재 목록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상세정보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92136" y="1705334"/>
            <a:ext cx="9224814" cy="5316296"/>
            <a:chOff x="-3350306" y="-727789"/>
            <a:chExt cx="18288000" cy="105394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48645"/>
            <a:stretch/>
          </p:blipFill>
          <p:spPr>
            <a:xfrm>
              <a:off x="-3350306" y="4724400"/>
              <a:ext cx="18288000" cy="508725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8038" b="36923"/>
            <a:stretch/>
          </p:blipFill>
          <p:spPr>
            <a:xfrm>
              <a:off x="-3350306" y="-727789"/>
              <a:ext cx="18288000" cy="5452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53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자재 그룹 목록 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248" r="983"/>
          <a:stretch/>
        </p:blipFill>
        <p:spPr>
          <a:xfrm>
            <a:off x="895210" y="1705334"/>
            <a:ext cx="10418666" cy="52293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30091" y="2212341"/>
            <a:ext cx="304632" cy="311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9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24" y="1133761"/>
            <a:ext cx="4732532" cy="49197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560445" y="2094891"/>
            <a:ext cx="5570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endParaRPr lang="en-US" altLang="ko-KR" sz="4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구성 및 역할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60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자재 그룹 목록 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8779"/>
          <a:stretch/>
        </p:blipFill>
        <p:spPr>
          <a:xfrm>
            <a:off x="768865" y="1705334"/>
            <a:ext cx="10671355" cy="52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자재 창고 목록 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" t="7899" r="826"/>
          <a:stretch/>
        </p:blipFill>
        <p:spPr>
          <a:xfrm>
            <a:off x="879789" y="1705334"/>
            <a:ext cx="10449507" cy="525648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909944" y="2248969"/>
            <a:ext cx="304632" cy="311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자재 창고 목록 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654"/>
          <a:stretch/>
        </p:blipFill>
        <p:spPr>
          <a:xfrm>
            <a:off x="751493" y="1705334"/>
            <a:ext cx="10706100" cy="52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자재 창고 목록 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" t="7899" r="826"/>
          <a:stretch/>
        </p:blipFill>
        <p:spPr>
          <a:xfrm>
            <a:off x="879789" y="1705334"/>
            <a:ext cx="10449507" cy="525648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98068" y="2887144"/>
            <a:ext cx="244929" cy="250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0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자재 창고 목록 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654"/>
          <a:stretch/>
        </p:blipFill>
        <p:spPr>
          <a:xfrm>
            <a:off x="854899" y="1705334"/>
            <a:ext cx="10499288" cy="51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3" y="1705334"/>
            <a:ext cx="11264401" cy="4386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13308" y="2587444"/>
            <a:ext cx="791742" cy="3422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46783" y="2587443"/>
            <a:ext cx="791742" cy="3422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3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2" y="1705334"/>
            <a:ext cx="11264401" cy="4386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8712" y="4466372"/>
            <a:ext cx="1082919" cy="389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9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3" y="1705334"/>
            <a:ext cx="11264401" cy="4386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13183" y="2520769"/>
            <a:ext cx="1149362" cy="205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9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2" y="1705334"/>
            <a:ext cx="11264401" cy="4386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13183" y="4690719"/>
            <a:ext cx="1082919" cy="1401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2" y="1705334"/>
            <a:ext cx="11264401" cy="4159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859780" y="2773680"/>
            <a:ext cx="1882137" cy="243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59780" y="3263503"/>
            <a:ext cx="1882137" cy="243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3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3" y="1748350"/>
            <a:ext cx="2624188" cy="2665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585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팀 구성 및 역할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8" t="2582" r="9261" b="51168"/>
          <a:stretch/>
        </p:blipFill>
        <p:spPr>
          <a:xfrm>
            <a:off x="7036035" y="4790524"/>
            <a:ext cx="1084009" cy="12072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 t="50637" r="53612" b="4918"/>
          <a:stretch/>
        </p:blipFill>
        <p:spPr>
          <a:xfrm>
            <a:off x="9970319" y="4810832"/>
            <a:ext cx="1068356" cy="11953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그룹 17"/>
          <p:cNvGrpSpPr/>
          <p:nvPr/>
        </p:nvGrpSpPr>
        <p:grpSpPr>
          <a:xfrm>
            <a:off x="4128819" y="4810832"/>
            <a:ext cx="1056941" cy="1166659"/>
            <a:chOff x="7320212" y="4707346"/>
            <a:chExt cx="1173576" cy="129540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75" t="50638" r="10369" b="5057"/>
            <a:stretch/>
          </p:blipFill>
          <p:spPr>
            <a:xfrm>
              <a:off x="7320212" y="4707346"/>
              <a:ext cx="1173576" cy="129540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7" name="그룹 16"/>
            <p:cNvGrpSpPr/>
            <p:nvPr/>
          </p:nvGrpSpPr>
          <p:grpSpPr>
            <a:xfrm>
              <a:off x="7721923" y="5183445"/>
              <a:ext cx="383790" cy="156460"/>
              <a:chOff x="2125604" y="4341585"/>
              <a:chExt cx="383790" cy="156460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2125604" y="4343966"/>
                <a:ext cx="145256" cy="15407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2364138" y="4341585"/>
                <a:ext cx="145256" cy="15407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원호 11"/>
              <p:cNvSpPr/>
              <p:nvPr/>
            </p:nvSpPr>
            <p:spPr>
              <a:xfrm rot="16200000">
                <a:off x="2294965" y="4394059"/>
                <a:ext cx="45719" cy="92628"/>
              </a:xfrm>
              <a:prstGeom prst="arc">
                <a:avLst>
                  <a:gd name="adj1" fmla="val 16200000"/>
                  <a:gd name="adj2" fmla="val 5566229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979157" y="2560459"/>
            <a:ext cx="1149008" cy="1244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79157" y="2108931"/>
            <a:ext cx="16113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정지원 팀장</a:t>
            </a:r>
            <a:endParaRPr lang="en-US" altLang="ko-KR" sz="2000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ko-KR" altLang="en-US" dirty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en-US" altLang="ko-KR" dirty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dirty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dirty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dirty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</a:t>
            </a:r>
            <a:r>
              <a:rPr lang="en-US" altLang="ko-KR" dirty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</a:t>
            </a:r>
            <a:endParaRPr lang="en-US" altLang="ko-KR" dirty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FrontEnd</a:t>
            </a:r>
            <a:endParaRPr lang="en-US" altLang="ko-KR" dirty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lang="en-US" altLang="ko-KR" dirty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" r="8320"/>
          <a:stretch/>
        </p:blipFill>
        <p:spPr>
          <a:xfrm>
            <a:off x="1168809" y="4824895"/>
            <a:ext cx="1109735" cy="11525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30" y="1748350"/>
            <a:ext cx="2624188" cy="266598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62" y="1748350"/>
            <a:ext cx="2624188" cy="266598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57" y="1719474"/>
            <a:ext cx="2624188" cy="266598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088428" y="2388846"/>
            <a:ext cx="13115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최병준</a:t>
            </a:r>
            <a:r>
              <a:rPr lang="ko-KR" altLang="en-US" sz="2000" dirty="0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사원</a:t>
            </a:r>
            <a:endParaRPr lang="en-US" altLang="ko-KR" sz="2000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ko-KR" altLang="en-US" dirty="0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배포</a:t>
            </a:r>
            <a:endParaRPr lang="en-US" altLang="ko-KR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FrontEnd</a:t>
            </a:r>
            <a:endParaRPr lang="en-US" altLang="ko-KR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lang="en-US" altLang="ko-KR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7850" y="2385930"/>
            <a:ext cx="13099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장연희</a:t>
            </a:r>
            <a:r>
              <a:rPr lang="ko-KR" altLang="en-US" sz="2000" dirty="0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사원</a:t>
            </a:r>
            <a:endParaRPr lang="en-US" altLang="ko-KR" sz="2000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dirty="0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QA</a:t>
            </a:r>
          </a:p>
          <a:p>
            <a:r>
              <a:rPr lang="en-US" altLang="ko-KR" dirty="0" err="1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FrontEnd</a:t>
            </a:r>
            <a:endParaRPr lang="en-US" altLang="ko-KR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lang="en-US" altLang="ko-KR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62323" y="2351696"/>
            <a:ext cx="129394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최지우 사원</a:t>
            </a:r>
            <a:endParaRPr lang="en-US" altLang="ko-KR" sz="2000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dirty="0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QA</a:t>
            </a:r>
          </a:p>
          <a:p>
            <a:r>
              <a:rPr lang="en-US" altLang="ko-KR" dirty="0" err="1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FrontEnd</a:t>
            </a:r>
            <a:endParaRPr lang="en-US" altLang="ko-KR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 smtClean="0">
                <a:ln w="0"/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lang="en-US" altLang="ko-KR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ln w="0"/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64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3" y="1705334"/>
            <a:ext cx="11264401" cy="4159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963344" y="2552007"/>
            <a:ext cx="1018981" cy="219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63344" y="5123757"/>
            <a:ext cx="1018981" cy="219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6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3" y="1705334"/>
            <a:ext cx="11264401" cy="4159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791644" y="3704532"/>
            <a:ext cx="759901" cy="257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57644" y="3704532"/>
            <a:ext cx="759901" cy="257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173"/>
          <a:stretch/>
        </p:blipFill>
        <p:spPr>
          <a:xfrm>
            <a:off x="811343" y="1705334"/>
            <a:ext cx="10586400" cy="52656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38869" y="2771082"/>
            <a:ext cx="759901" cy="257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3" y="1705334"/>
            <a:ext cx="11264401" cy="4159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972799" y="2752033"/>
            <a:ext cx="695325" cy="238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3" y="1705334"/>
            <a:ext cx="11264401" cy="4159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944098" y="4892146"/>
            <a:ext cx="1047752" cy="238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44098" y="5375170"/>
            <a:ext cx="1047752" cy="416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22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2" y="1705334"/>
            <a:ext cx="11264401" cy="41593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976843" y="3166456"/>
            <a:ext cx="759901" cy="534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발주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719" r="1398" b="1765"/>
          <a:stretch/>
        </p:blipFill>
        <p:spPr>
          <a:xfrm>
            <a:off x="783656" y="1705334"/>
            <a:ext cx="10641773" cy="523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8719" r="1398" b="1697"/>
          <a:stretch/>
        </p:blipFill>
        <p:spPr>
          <a:xfrm>
            <a:off x="869498" y="1705334"/>
            <a:ext cx="10470089" cy="5152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발주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214733" y="2226803"/>
            <a:ext cx="516392" cy="274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4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790" r="873" b="1573"/>
          <a:stretch/>
        </p:blipFill>
        <p:spPr>
          <a:xfrm>
            <a:off x="766849" y="1705334"/>
            <a:ext cx="10675388" cy="5228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발주 현황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3288" t="42991" r="38457" b="51023"/>
          <a:stretch/>
        </p:blipFill>
        <p:spPr>
          <a:xfrm>
            <a:off x="6562726" y="3064670"/>
            <a:ext cx="866774" cy="3714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62905" y="2713789"/>
            <a:ext cx="3471669" cy="802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572625" y="2215756"/>
            <a:ext cx="600074" cy="322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5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791"/>
          <a:stretch/>
        </p:blipFill>
        <p:spPr>
          <a:xfrm>
            <a:off x="924164" y="1705334"/>
            <a:ext cx="10360757" cy="51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24" y="1133761"/>
            <a:ext cx="4732532" cy="49197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6560446" y="2094891"/>
            <a:ext cx="3744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86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205"/>
          <a:stretch/>
        </p:blipFill>
        <p:spPr>
          <a:xfrm>
            <a:off x="940039" y="1705334"/>
            <a:ext cx="10329007" cy="51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조달 계획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846" b="1"/>
          <a:stretch/>
        </p:blipFill>
        <p:spPr>
          <a:xfrm>
            <a:off x="905114" y="1705334"/>
            <a:ext cx="10398857" cy="51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790" r="873" b="1573"/>
          <a:stretch/>
        </p:blipFill>
        <p:spPr>
          <a:xfrm>
            <a:off x="766849" y="1705334"/>
            <a:ext cx="10675388" cy="5228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발주 현황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3288" t="42991" r="38457" b="51023"/>
          <a:stretch/>
        </p:blipFill>
        <p:spPr>
          <a:xfrm>
            <a:off x="6562726" y="3064670"/>
            <a:ext cx="866774" cy="3714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067924" y="2225281"/>
            <a:ext cx="695325" cy="322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4600" y="2844406"/>
            <a:ext cx="638176" cy="220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발주 진행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925" r="1254" b="1847"/>
          <a:stretch/>
        </p:blipFill>
        <p:spPr>
          <a:xfrm>
            <a:off x="741252" y="1705334"/>
            <a:ext cx="10726581" cy="52501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828488" y="2235230"/>
            <a:ext cx="516392" cy="274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발주 진행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604046" y="2093914"/>
            <a:ext cx="516392" cy="274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8774" r="921"/>
          <a:stretch/>
        </p:blipFill>
        <p:spPr>
          <a:xfrm>
            <a:off x="898627" y="1705334"/>
            <a:ext cx="10411831" cy="51927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20370" y="4910766"/>
            <a:ext cx="8790088" cy="782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8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발주 진행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351"/>
          <a:stretch/>
        </p:blipFill>
        <p:spPr>
          <a:xfrm>
            <a:off x="865727" y="1705334"/>
            <a:ext cx="10477631" cy="52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5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발주 진행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604046" y="2093914"/>
            <a:ext cx="516392" cy="274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06940" y="1705334"/>
            <a:ext cx="10395205" cy="5184479"/>
            <a:chOff x="774789" y="1530088"/>
            <a:chExt cx="10659507" cy="531629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8774" r="921"/>
            <a:stretch/>
          </p:blipFill>
          <p:spPr>
            <a:xfrm>
              <a:off x="774789" y="1530088"/>
              <a:ext cx="10659507" cy="531629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6809" y="4265349"/>
              <a:ext cx="9117487" cy="179861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9086411" y="5270857"/>
            <a:ext cx="603316" cy="265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발주 전체 내역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462"/>
          <a:stretch/>
        </p:blipFill>
        <p:spPr>
          <a:xfrm>
            <a:off x="808059" y="1705334"/>
            <a:ext cx="10592967" cy="52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872" r="829" b="2435"/>
          <a:stretch/>
        </p:blipFill>
        <p:spPr>
          <a:xfrm>
            <a:off x="669762" y="1705334"/>
            <a:ext cx="10869561" cy="5265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입고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872" r="829" b="2435"/>
          <a:stretch/>
        </p:blipFill>
        <p:spPr>
          <a:xfrm>
            <a:off x="669762" y="1705334"/>
            <a:ext cx="10869561" cy="5265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183" y="270588"/>
            <a:ext cx="646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수행 결과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2343" y="1153720"/>
            <a:ext cx="11264401" cy="3763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rgbClr val="000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712" y="1165336"/>
            <a:ext cx="677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➤  입고 현황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5577" y="884506"/>
            <a:ext cx="11597935" cy="3378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83691" y="2225387"/>
            <a:ext cx="603316" cy="265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80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4162</TotalTime>
  <Words>1419</Words>
  <Application>Microsoft Office PowerPoint</Application>
  <PresentationFormat>와이드스크린</PresentationFormat>
  <Paragraphs>1835</Paragraphs>
  <Slides>118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3" baseType="lpstr">
      <vt:lpstr>배달의민족 주아</vt:lpstr>
      <vt:lpstr>맑은 고딕</vt:lpstr>
      <vt:lpstr>Yu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MIT17</dc:creator>
  <cp:lastModifiedBy>MIT16</cp:lastModifiedBy>
  <cp:revision>174</cp:revision>
  <dcterms:created xsi:type="dcterms:W3CDTF">2024-08-23T03:26:46Z</dcterms:created>
  <dcterms:modified xsi:type="dcterms:W3CDTF">2024-09-02T00:11:59Z</dcterms:modified>
</cp:coreProperties>
</file>